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8" r:id="rId6"/>
    <p:sldId id="278" r:id="rId7"/>
    <p:sldId id="279" r:id="rId8"/>
    <p:sldId id="280" r:id="rId9"/>
    <p:sldId id="281" r:id="rId10"/>
    <p:sldId id="282" r:id="rId11"/>
    <p:sldId id="283" r:id="rId12"/>
    <p:sldId id="285" r:id="rId13"/>
    <p:sldId id="28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E1FF"/>
    <a:srgbClr val="2B0348"/>
    <a:srgbClr val="000000"/>
    <a:srgbClr val="FF0000"/>
    <a:srgbClr val="0CE5FF"/>
    <a:srgbClr val="0ECDEE"/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9" autoAdjust="0"/>
    <p:restoredTop sz="86432" autoAdjust="0"/>
  </p:normalViewPr>
  <p:slideViewPr>
    <p:cSldViewPr snapToGrid="0">
      <p:cViewPr varScale="1">
        <p:scale>
          <a:sx n="139" d="100"/>
          <a:sy n="139" d="100"/>
        </p:scale>
        <p:origin x="1104" y="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ANN v CNN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ANN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Training Accuracy</c:v>
                </c:pt>
                <c:pt idx="1">
                  <c:v>Validation Accuracy</c:v>
                </c:pt>
                <c:pt idx="2">
                  <c:v>Test Accuracy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0.89370000000000005</c:v>
                </c:pt>
                <c:pt idx="1">
                  <c:v>0.88490000000000002</c:v>
                </c:pt>
                <c:pt idx="2">
                  <c:v>0.87370000000000003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B6-42E1-B1B2-2FD9773974D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CNN</c:v>
                </c:pt>
              </c:strCache>
            </c:strRef>
          </c:tx>
          <c:spPr>
            <a:solidFill>
              <a:srgbClr val="0CE5FF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Training Accuracy</c:v>
                </c:pt>
                <c:pt idx="1">
                  <c:v>Validation Accuracy</c:v>
                </c:pt>
                <c:pt idx="2">
                  <c:v>Test Accuracy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0.86529999999999996</c:v>
                </c:pt>
                <c:pt idx="1">
                  <c:v>0.89029999999999998</c:v>
                </c:pt>
                <c:pt idx="2">
                  <c:v>0.88929999999999998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B6-42E1-B1B2-2FD9773974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68316575"/>
        <c:axId val="1068326655"/>
      </c:barChart>
      <c:catAx>
        <c:axId val="10683165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2B0348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8326655"/>
        <c:crosses val="autoZero"/>
        <c:auto val="1"/>
        <c:lblAlgn val="ctr"/>
        <c:lblOffset val="100"/>
        <c:noMultiLvlLbl val="0"/>
      </c:catAx>
      <c:valAx>
        <c:axId val="10683266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2B0348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8316575"/>
        <c:crosses val="autoZero"/>
        <c:crossBetween val="between"/>
      </c:valAx>
      <c:spPr>
        <a:solidFill>
          <a:schemeClr val="accent1">
            <a:lumMod val="10000"/>
            <a:lumOff val="90000"/>
          </a:schemeClr>
        </a:solidFill>
        <a:ln>
          <a:solidFill>
            <a:srgbClr val="2B0348"/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accent1">
        <a:lumMod val="10000"/>
        <a:lumOff val="90000"/>
      </a:schemeClr>
    </a:solidFill>
    <a:ln>
      <a:solidFill>
        <a:srgbClr val="000000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11/5/2025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11/5/2025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10B6D-9341-CAA4-ECC0-51D7895A3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5FBF9B-98E0-EC70-1CB6-05A090EA9A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FD5013-09DC-836B-A35B-39EDEEF361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7A535-4BBE-C17D-6BB3-0EA59E6485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879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D3DD6-8A32-C052-8971-76059FCBB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35EEF8-54D4-15CD-DAA4-2A083518CE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4B4DB6-B83F-B29D-136D-DFB439D224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B180E-F1E9-6566-86DB-75CDF1165D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111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727FB-5B4E-5229-5364-90EF7CC46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C69B22-AF1E-179B-C31C-72C7C1F4D8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3BC020-8317-4761-6BA4-7D65A525AA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F1F23-D726-0D2A-4649-D805677005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358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027FF-7BC4-01AC-CF93-A9705953F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0393C2-2148-FE6F-DE9A-D205A35FF9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785A9F-38B4-E646-BBA6-3C69E30664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62E81-8B0F-13D6-774C-9AE2E03202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700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466B2-A355-87A0-C44F-E34459FF1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74E777-1CA3-2A7C-C94D-6F3F4AF1B8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247530-96ED-7A41-0AAC-10B1FDA89A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737B40-3386-0902-6C40-8DF4F7CE5B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652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339C5-1016-750C-8515-6F8813B8D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583ECD-D7F7-6DD6-B70D-9B83372470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B43E30-9E72-D42D-C7FE-D2F7C91AA2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26F1FD-5595-2965-C3E2-73965767B1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870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3D8AA-11D6-6CBD-80DA-1EA125AF4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AF36ED-02FC-A51F-98F0-5D6B31CDBC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6043C0-B483-E9C0-950A-9CED3090EF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89E16F-18C7-53FF-69AE-46CABED170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338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84627-075E-D70E-2CF0-63A0C3FC7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F281F5-58DA-F386-1A3F-CAC1D686DE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AE1497-CB0C-5566-FB30-1F92F4799D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CE32A-A5AB-C1F7-2A17-837DCEC916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755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EF233E3C-C99A-4345-9504-B06740BBAB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83159" y="3186346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406787F7-1112-4CC9-8FD0-D3583902DE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3159" y="3699738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9FA8680-9A76-4984-9EF3-619FF82EF7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3159" y="4213130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CB4D59B1-4953-4B1A-9812-770624E09F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3159" y="4726522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95F87D86-6041-4E3C-BB75-D69D0BE78A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3159" y="5239913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2" name="Text Placeholder 14">
            <a:extLst>
              <a:ext uri="{FF2B5EF4-FFF2-40B4-BE49-F238E27FC236}">
                <a16:creationId xmlns:a16="http://schemas.microsoft.com/office/drawing/2014/main" id="{634E901B-B6DE-434D-897D-F1CBD4C850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83158" y="5757105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1205833E-1296-4429-98BC-86ED5E75B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56287" y="5930807"/>
            <a:ext cx="68083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ADE2985-788D-4E06-BD6E-2DAB0780CC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83623" y="5930807"/>
            <a:ext cx="71794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FAA1F6E3-EB96-4B94-BB57-05FD3C6316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8590" y="5929991"/>
            <a:ext cx="68846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59FA224-FF57-40F3-9DE2-A9E5663CA4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4388" y="5929991"/>
            <a:ext cx="680835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54D6B4E-0A06-4D7F-A784-E937A895E8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2728" y="5929991"/>
            <a:ext cx="71794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BAACD0B-92AC-4BB5-B2A1-E707BF046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93151" y="3356785"/>
            <a:ext cx="4296522" cy="2583500"/>
            <a:chOff x="6593151" y="3356785"/>
            <a:chExt cx="4296522" cy="25835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621DF36-2E24-4250-8EA9-A4F7384057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87397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19F31A0-FCE5-444A-9B67-BAD40A29F0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3567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2EB8C64-26D1-49F5-BA35-75904015FB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9402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ED0880-E9DE-43CA-BBF7-379FADCCA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417240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CB90AC-2E9C-4DA6-9DE3-DC040D0710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908361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D64C7F2-BB5D-48DC-9D4E-C23102C15F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39362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A55D8F5-8A01-4257-9CE6-A1B977F30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56287" y="5431011"/>
            <a:ext cx="680833" cy="50136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F2C8F2-9655-45C9-AEF1-0F524E904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86167" y="4913817"/>
            <a:ext cx="680834" cy="101855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8165E-0BB4-4621-BC5C-EB2DDE22E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16048" y="4396625"/>
            <a:ext cx="680835" cy="153493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4798AF-A852-4991-B42B-A74C23574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44388" y="3879433"/>
            <a:ext cx="680835" cy="205212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CA52D7-A558-4733-BD5C-28751C99A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75270" y="3362241"/>
            <a:ext cx="680836" cy="256931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377440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11226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4" y="1327759"/>
            <a:ext cx="5369386" cy="1420013"/>
          </a:xfrm>
        </p:spPr>
        <p:txBody>
          <a:bodyPr/>
          <a:lstStyle/>
          <a:p>
            <a:r>
              <a:rPr lang="en-US" sz="3200" dirty="0"/>
              <a:t>Fashion-MNIST Classification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674" y="2868644"/>
            <a:ext cx="4989628" cy="816022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Gurpreetsingh</a:t>
            </a:r>
            <a:r>
              <a:rPr lang="en-US" dirty="0"/>
              <a:t> Gill – P2939747</a:t>
            </a:r>
          </a:p>
          <a:p>
            <a:r>
              <a:rPr lang="en-GB" dirty="0" err="1"/>
              <a:t>Msc</a:t>
            </a:r>
            <a:r>
              <a:rPr lang="en-GB" dirty="0"/>
              <a:t> </a:t>
            </a:r>
            <a:r>
              <a:rPr lang="en-GB" dirty="0" err="1"/>
              <a:t>Artifical</a:t>
            </a:r>
            <a:r>
              <a:rPr lang="en-GB" dirty="0"/>
              <a:t> intelligence </a:t>
            </a:r>
          </a:p>
          <a:p>
            <a:r>
              <a:rPr lang="en-GB" dirty="0"/>
              <a:t>13 November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6C22B-4A8C-F42F-707B-CD9349358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EC3188E4-A11F-8509-E5E5-897BAD1FD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4919354" cy="667498"/>
          </a:xfrm>
        </p:spPr>
        <p:txBody>
          <a:bodyPr/>
          <a:lstStyle/>
          <a:p>
            <a:r>
              <a:rPr lang="en-US" dirty="0"/>
              <a:t>Future Work / Acknowledgments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8C8AE-96D3-819A-9BC2-BC5AB9103F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Fashion-MNIST Classification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73E38-09EC-8AFA-F949-43BDCE358F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2" name="Text Placeholder 208">
            <a:extLst>
              <a:ext uri="{FF2B5EF4-FFF2-40B4-BE49-F238E27FC236}">
                <a16:creationId xmlns:a16="http://schemas.microsoft.com/office/drawing/2014/main" id="{6BE40DA1-6165-CD39-8B8C-DED751FFACED}"/>
              </a:ext>
            </a:extLst>
          </p:cNvPr>
          <p:cNvSpPr>
            <a:spLocks noGrp="1"/>
          </p:cNvSpPr>
          <p:nvPr/>
        </p:nvSpPr>
        <p:spPr>
          <a:xfrm>
            <a:off x="4598701" y="2106609"/>
            <a:ext cx="5418628" cy="55473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Apply class weighting or focal loss for underperforming classes.</a:t>
            </a:r>
          </a:p>
        </p:txBody>
      </p:sp>
      <p:sp>
        <p:nvSpPr>
          <p:cNvPr id="23" name="Text Placeholder 208">
            <a:extLst>
              <a:ext uri="{FF2B5EF4-FFF2-40B4-BE49-F238E27FC236}">
                <a16:creationId xmlns:a16="http://schemas.microsoft.com/office/drawing/2014/main" id="{2E866E84-164E-F3DB-5175-41187274DF5B}"/>
              </a:ext>
            </a:extLst>
          </p:cNvPr>
          <p:cNvSpPr>
            <a:spLocks noGrp="1"/>
          </p:cNvSpPr>
          <p:nvPr/>
        </p:nvSpPr>
        <p:spPr>
          <a:xfrm>
            <a:off x="4598701" y="2739392"/>
            <a:ext cx="5418628" cy="35543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/>
              <a:t>Upsample</a:t>
            </a:r>
            <a:r>
              <a:rPr lang="en-US" sz="1600" dirty="0"/>
              <a:t> images to capture finer details.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7A76BF9-78D4-6081-C4B9-014399F4F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15746" y="2193052"/>
            <a:ext cx="136323" cy="15784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2E9A1F9-341C-2982-654E-7F4F771DE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15745" y="2824068"/>
            <a:ext cx="136323" cy="15784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6" name="Text Placeholder 208">
            <a:extLst>
              <a:ext uri="{FF2B5EF4-FFF2-40B4-BE49-F238E27FC236}">
                <a16:creationId xmlns:a16="http://schemas.microsoft.com/office/drawing/2014/main" id="{029794DB-46BF-0272-EB79-F7CC7EC1C63E}"/>
              </a:ext>
            </a:extLst>
          </p:cNvPr>
          <p:cNvSpPr>
            <a:spLocks noGrp="1"/>
          </p:cNvSpPr>
          <p:nvPr/>
        </p:nvSpPr>
        <p:spPr>
          <a:xfrm>
            <a:off x="4598701" y="3348839"/>
            <a:ext cx="5418628" cy="35543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Use Data Augmentation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7AD3401-2BE3-EBB8-C560-55DB6E448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15745" y="3422642"/>
            <a:ext cx="136323" cy="15784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8" name="Text Placeholder 208">
            <a:extLst>
              <a:ext uri="{FF2B5EF4-FFF2-40B4-BE49-F238E27FC236}">
                <a16:creationId xmlns:a16="http://schemas.microsoft.com/office/drawing/2014/main" id="{ED9FE4CA-9322-1A70-CD11-77C6ED4EAC9B}"/>
              </a:ext>
            </a:extLst>
          </p:cNvPr>
          <p:cNvSpPr>
            <a:spLocks noGrp="1"/>
          </p:cNvSpPr>
          <p:nvPr/>
        </p:nvSpPr>
        <p:spPr>
          <a:xfrm>
            <a:off x="4598701" y="4400197"/>
            <a:ext cx="5418628" cy="14199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/>
              <a:t>Keras</a:t>
            </a:r>
            <a:endParaRPr lang="en-US" sz="1600" dirty="0"/>
          </a:p>
          <a:p>
            <a:r>
              <a:rPr lang="en-US" sz="1600" dirty="0"/>
              <a:t>TensorFlow</a:t>
            </a:r>
          </a:p>
          <a:p>
            <a:r>
              <a:rPr lang="en-US" sz="1600" dirty="0"/>
              <a:t>Fashion-MNIST dataset </a:t>
            </a:r>
          </a:p>
          <a:p>
            <a:r>
              <a:rPr lang="en-US" sz="1600" dirty="0"/>
              <a:t>Instructors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9E02E7B-831D-4A3F-DD1D-5246B5EBB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11780" y="4466585"/>
            <a:ext cx="136323" cy="15784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12BD99-8496-4326-5467-7DDC991458ED}"/>
              </a:ext>
            </a:extLst>
          </p:cNvPr>
          <p:cNvSpPr txBox="1"/>
          <p:nvPr/>
        </p:nvSpPr>
        <p:spPr>
          <a:xfrm>
            <a:off x="4187069" y="1659225"/>
            <a:ext cx="1358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BE1FF"/>
                </a:solidFill>
              </a:rPr>
              <a:t>Future Work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E06AD3-4731-6ADD-DEA7-B067D2C50384}"/>
              </a:ext>
            </a:extLst>
          </p:cNvPr>
          <p:cNvSpPr txBox="1"/>
          <p:nvPr/>
        </p:nvSpPr>
        <p:spPr>
          <a:xfrm>
            <a:off x="4183104" y="3958286"/>
            <a:ext cx="1912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BE1FF"/>
                </a:solidFill>
              </a:rPr>
              <a:t>Acknowledgments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F74FB6D-E6D3-F030-C614-ACBCC46DB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11779" y="4805915"/>
            <a:ext cx="136323" cy="15784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8BFED3A-4297-7C8B-F723-B55810349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11778" y="5145245"/>
            <a:ext cx="136323" cy="15784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B16F3FD-8E7E-7B29-52A0-542940B47C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11778" y="5484575"/>
            <a:ext cx="136323" cy="15784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732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4919354" cy="667498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Fashion-MNIST Classification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3" name="Text Placeholder 208">
            <a:extLst>
              <a:ext uri="{FF2B5EF4-FFF2-40B4-BE49-F238E27FC236}">
                <a16:creationId xmlns:a16="http://schemas.microsoft.com/office/drawing/2014/main" id="{A4FFE943-298E-4CF4-BA89-7378291F7124}"/>
              </a:ext>
            </a:extLst>
          </p:cNvPr>
          <p:cNvSpPr>
            <a:spLocks noGrp="1"/>
          </p:cNvSpPr>
          <p:nvPr/>
        </p:nvSpPr>
        <p:spPr>
          <a:xfrm>
            <a:off x="4370023" y="1495799"/>
            <a:ext cx="5418628" cy="55473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Fashion-MNIST: dataset of 70,000 grayscale images of 10 clothing categories.</a:t>
            </a:r>
          </a:p>
        </p:txBody>
      </p:sp>
      <p:sp>
        <p:nvSpPr>
          <p:cNvPr id="30" name="Text Placeholder 208">
            <a:extLst>
              <a:ext uri="{FF2B5EF4-FFF2-40B4-BE49-F238E27FC236}">
                <a16:creationId xmlns:a16="http://schemas.microsoft.com/office/drawing/2014/main" id="{AF081772-B43B-3883-800C-9F14C53A3034}"/>
              </a:ext>
            </a:extLst>
          </p:cNvPr>
          <p:cNvSpPr>
            <a:spLocks noGrp="1"/>
          </p:cNvSpPr>
          <p:nvPr/>
        </p:nvSpPr>
        <p:spPr>
          <a:xfrm>
            <a:off x="4370023" y="2468515"/>
            <a:ext cx="5418628" cy="55473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Topic chosen to explore neural networks’ performance on image classification.</a:t>
            </a:r>
          </a:p>
        </p:txBody>
      </p:sp>
      <p:sp>
        <p:nvSpPr>
          <p:cNvPr id="32" name="Text Placeholder 208">
            <a:extLst>
              <a:ext uri="{FF2B5EF4-FFF2-40B4-BE49-F238E27FC236}">
                <a16:creationId xmlns:a16="http://schemas.microsoft.com/office/drawing/2014/main" id="{4FA3E3ED-A925-A838-CD6A-BE1349BF81D8}"/>
              </a:ext>
            </a:extLst>
          </p:cNvPr>
          <p:cNvSpPr>
            <a:spLocks noGrp="1"/>
          </p:cNvSpPr>
          <p:nvPr/>
        </p:nvSpPr>
        <p:spPr>
          <a:xfrm>
            <a:off x="4370023" y="3441232"/>
            <a:ext cx="5418628" cy="85644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Problem addressed: accurately classifying clothing items and understanding model performance on visually similar classes.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AB2F93D-DA25-710E-EC72-E8B005C2E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87068" y="1582242"/>
            <a:ext cx="136323" cy="15784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AB2F93D-DA25-710E-EC72-E8B005C2E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87067" y="2553191"/>
            <a:ext cx="136323" cy="15784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F7C29FA-8622-46A3-6D6F-B6B1E34C1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87067" y="3524140"/>
            <a:ext cx="136323" cy="15784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7B4F22-91A9-6FFA-8413-FD326CAF0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023" y="4297680"/>
            <a:ext cx="4246245" cy="177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0061F-FC71-361F-F978-ECA794898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718BD58E-96C1-62FD-7D2F-B7FE78411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4919354" cy="667498"/>
          </a:xfrm>
        </p:spPr>
        <p:txBody>
          <a:bodyPr/>
          <a:lstStyle/>
          <a:p>
            <a:r>
              <a:rPr lang="en-US" dirty="0"/>
              <a:t>Objectives / Goals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28F5BF-101E-5D4A-C262-AD4825CA2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Fashion-MNIST Classification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589B2F-74B7-F653-EB85-857EEAAB23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2" name="Text Placeholder 208">
            <a:extLst>
              <a:ext uri="{FF2B5EF4-FFF2-40B4-BE49-F238E27FC236}">
                <a16:creationId xmlns:a16="http://schemas.microsoft.com/office/drawing/2014/main" id="{3B62E4F5-7E71-CE2E-2760-05DE266A8C51}"/>
              </a:ext>
            </a:extLst>
          </p:cNvPr>
          <p:cNvSpPr>
            <a:spLocks noGrp="1"/>
          </p:cNvSpPr>
          <p:nvPr/>
        </p:nvSpPr>
        <p:spPr>
          <a:xfrm>
            <a:off x="4370023" y="1495799"/>
            <a:ext cx="5418628" cy="55473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Implement and compare ANN (MLP) and CNN architectures for classification.</a:t>
            </a:r>
          </a:p>
        </p:txBody>
      </p:sp>
      <p:sp>
        <p:nvSpPr>
          <p:cNvPr id="23" name="Text Placeholder 208">
            <a:extLst>
              <a:ext uri="{FF2B5EF4-FFF2-40B4-BE49-F238E27FC236}">
                <a16:creationId xmlns:a16="http://schemas.microsoft.com/office/drawing/2014/main" id="{E04DBE21-E673-B77C-E84C-E85CE338A257}"/>
              </a:ext>
            </a:extLst>
          </p:cNvPr>
          <p:cNvSpPr>
            <a:spLocks noGrp="1"/>
          </p:cNvSpPr>
          <p:nvPr/>
        </p:nvSpPr>
        <p:spPr>
          <a:xfrm>
            <a:off x="4370023" y="2468515"/>
            <a:ext cx="5418628" cy="55473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Evaluate overall performance, generalization, and class-wise accuracy.</a:t>
            </a:r>
          </a:p>
        </p:txBody>
      </p:sp>
      <p:sp>
        <p:nvSpPr>
          <p:cNvPr id="24" name="Text Placeholder 208">
            <a:extLst>
              <a:ext uri="{FF2B5EF4-FFF2-40B4-BE49-F238E27FC236}">
                <a16:creationId xmlns:a16="http://schemas.microsoft.com/office/drawing/2014/main" id="{97E241D5-F423-56CA-E563-D13392067EA0}"/>
              </a:ext>
            </a:extLst>
          </p:cNvPr>
          <p:cNvSpPr>
            <a:spLocks noGrp="1"/>
          </p:cNvSpPr>
          <p:nvPr/>
        </p:nvSpPr>
        <p:spPr>
          <a:xfrm>
            <a:off x="4370023" y="3441232"/>
            <a:ext cx="5418628" cy="64156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Identify confusion patterns and recommend strategies to improve classification.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94EF753-DE16-163D-189D-F717C2D98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87068" y="1582242"/>
            <a:ext cx="136323" cy="15784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9D1964-A346-EC9A-7424-87294A13D3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87067" y="2553191"/>
            <a:ext cx="136323" cy="15784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8FCE172-0B7D-AB95-75DC-4ABE987BDC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87067" y="3524140"/>
            <a:ext cx="136323" cy="15784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768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BA907-3D45-43FA-56CF-870763B6B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A497F974-6379-1760-FC5D-DED0A3170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4919354" cy="667498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8B8A37-1D2A-43BD-89C7-F0F9239184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Fashion-MNIST Classification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58B8E4-4086-7065-5E27-63B974B25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2" name="Text Placeholder 208">
            <a:extLst>
              <a:ext uri="{FF2B5EF4-FFF2-40B4-BE49-F238E27FC236}">
                <a16:creationId xmlns:a16="http://schemas.microsoft.com/office/drawing/2014/main" id="{460057F7-EFC1-9AA9-3FB6-2DBE8D14FB97}"/>
              </a:ext>
            </a:extLst>
          </p:cNvPr>
          <p:cNvSpPr>
            <a:spLocks noGrp="1"/>
          </p:cNvSpPr>
          <p:nvPr/>
        </p:nvSpPr>
        <p:spPr>
          <a:xfrm>
            <a:off x="4370023" y="1495799"/>
            <a:ext cx="5418628" cy="55473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ANN:</a:t>
            </a:r>
            <a:r>
              <a:rPr lang="en-US" sz="1600" dirty="0"/>
              <a:t> Dense layers (512 → 256 → 128), </a:t>
            </a:r>
            <a:r>
              <a:rPr lang="en-US" sz="1600" dirty="0" err="1"/>
              <a:t>ReLU</a:t>
            </a:r>
            <a:r>
              <a:rPr lang="en-US" sz="1600" dirty="0"/>
              <a:t>, Dropout, Batch Normalization.</a:t>
            </a:r>
          </a:p>
        </p:txBody>
      </p:sp>
      <p:sp>
        <p:nvSpPr>
          <p:cNvPr id="23" name="Text Placeholder 208">
            <a:extLst>
              <a:ext uri="{FF2B5EF4-FFF2-40B4-BE49-F238E27FC236}">
                <a16:creationId xmlns:a16="http://schemas.microsoft.com/office/drawing/2014/main" id="{722C7426-A6D4-AF7B-181D-CA773F904829}"/>
              </a:ext>
            </a:extLst>
          </p:cNvPr>
          <p:cNvSpPr>
            <a:spLocks noGrp="1"/>
          </p:cNvSpPr>
          <p:nvPr/>
        </p:nvSpPr>
        <p:spPr>
          <a:xfrm>
            <a:off x="4370023" y="2468515"/>
            <a:ext cx="5418628" cy="55473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CNN:</a:t>
            </a:r>
            <a:r>
              <a:rPr lang="en-US" sz="1600" dirty="0"/>
              <a:t> Convolutional blocks (32→64→128 filters), </a:t>
            </a:r>
            <a:r>
              <a:rPr lang="en-US" sz="1600" dirty="0" err="1"/>
              <a:t>BatchNorm</a:t>
            </a:r>
            <a:r>
              <a:rPr lang="en-US" sz="1600" dirty="0"/>
              <a:t>, </a:t>
            </a:r>
            <a:r>
              <a:rPr lang="en-US" sz="1600" dirty="0" err="1"/>
              <a:t>MaxPooling</a:t>
            </a:r>
            <a:r>
              <a:rPr lang="en-US" sz="1600" dirty="0"/>
              <a:t>, </a:t>
            </a:r>
            <a:r>
              <a:rPr lang="en-US" sz="1600" dirty="0" err="1"/>
              <a:t>GlobalAveragePooling</a:t>
            </a:r>
            <a:r>
              <a:rPr lang="en-US" sz="1600" dirty="0"/>
              <a:t>, Dropout.</a:t>
            </a:r>
          </a:p>
        </p:txBody>
      </p:sp>
      <p:sp>
        <p:nvSpPr>
          <p:cNvPr id="24" name="Text Placeholder 208">
            <a:extLst>
              <a:ext uri="{FF2B5EF4-FFF2-40B4-BE49-F238E27FC236}">
                <a16:creationId xmlns:a16="http://schemas.microsoft.com/office/drawing/2014/main" id="{9A66BE87-2972-FD02-78BD-2EE43ED35476}"/>
              </a:ext>
            </a:extLst>
          </p:cNvPr>
          <p:cNvSpPr>
            <a:spLocks noGrp="1"/>
          </p:cNvSpPr>
          <p:nvPr/>
        </p:nvSpPr>
        <p:spPr>
          <a:xfrm>
            <a:off x="4370023" y="3441232"/>
            <a:ext cx="5418628" cy="64156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Optimizer: Adam</a:t>
            </a:r>
            <a:br>
              <a:rPr lang="en-US" sz="1600" dirty="0"/>
            </a:br>
            <a:r>
              <a:rPr lang="en-US" sz="1600" dirty="0"/>
              <a:t>Loss: Categorical </a:t>
            </a:r>
            <a:r>
              <a:rPr lang="en-US" sz="1600" dirty="0" err="1"/>
              <a:t>Crossentropy</a:t>
            </a:r>
            <a:endParaRPr lang="en-US" sz="16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A2902EF-E9DE-6F6E-BA32-BB503166D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87068" y="1582242"/>
            <a:ext cx="136323" cy="15784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51528C7-4AC3-91A0-D292-F9FA36DCE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87067" y="2553191"/>
            <a:ext cx="136323" cy="15784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93331E3-5B1C-E836-755B-61C534C36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87067" y="3524140"/>
            <a:ext cx="136323" cy="15784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9EF6351-AD8A-8B14-9124-6C1D88476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740" y="4353708"/>
            <a:ext cx="3055818" cy="198975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5053AB7-C5D5-1F2A-0DD2-2A467C7A7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7793" y="3122676"/>
            <a:ext cx="2290567" cy="3220786"/>
          </a:xfrm>
          <a:prstGeom prst="rect">
            <a:avLst/>
          </a:prstGeom>
        </p:spPr>
      </p:pic>
      <p:sp>
        <p:nvSpPr>
          <p:cNvPr id="49" name="Text Placeholder 208">
            <a:extLst>
              <a:ext uri="{FF2B5EF4-FFF2-40B4-BE49-F238E27FC236}">
                <a16:creationId xmlns:a16="http://schemas.microsoft.com/office/drawing/2014/main" id="{76474A13-EC13-ACCA-DAE4-9FC990A71986}"/>
              </a:ext>
            </a:extLst>
          </p:cNvPr>
          <p:cNvSpPr>
            <a:spLocks noGrp="1"/>
          </p:cNvSpPr>
          <p:nvPr/>
        </p:nvSpPr>
        <p:spPr>
          <a:xfrm>
            <a:off x="5982384" y="6352812"/>
            <a:ext cx="1724530" cy="18325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ANN Model Structure</a:t>
            </a:r>
          </a:p>
        </p:txBody>
      </p:sp>
      <p:sp>
        <p:nvSpPr>
          <p:cNvPr id="50" name="Text Placeholder 208">
            <a:extLst>
              <a:ext uri="{FF2B5EF4-FFF2-40B4-BE49-F238E27FC236}">
                <a16:creationId xmlns:a16="http://schemas.microsoft.com/office/drawing/2014/main" id="{44ED58F4-72F9-A593-3D95-4F63260B7357}"/>
              </a:ext>
            </a:extLst>
          </p:cNvPr>
          <p:cNvSpPr>
            <a:spLocks noGrp="1"/>
          </p:cNvSpPr>
          <p:nvPr/>
        </p:nvSpPr>
        <p:spPr>
          <a:xfrm>
            <a:off x="9162927" y="6352812"/>
            <a:ext cx="1724530" cy="18325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CNN Model Structure</a:t>
            </a:r>
          </a:p>
        </p:txBody>
      </p:sp>
    </p:spTree>
    <p:extLst>
      <p:ext uri="{BB962C8B-B14F-4D97-AF65-F5344CB8AC3E}">
        <p14:creationId xmlns:p14="http://schemas.microsoft.com/office/powerpoint/2010/main" val="2953189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2846F-4676-2A94-611A-973B33B13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84F45432-A6C3-9720-BC16-B8C587D20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8" y="695093"/>
            <a:ext cx="6205087" cy="667498"/>
          </a:xfrm>
        </p:spPr>
        <p:txBody>
          <a:bodyPr/>
          <a:lstStyle/>
          <a:p>
            <a:r>
              <a:rPr lang="en-US" dirty="0"/>
              <a:t>Data / Materials / Inputs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1D1C6E-3F8F-5AE3-EBC5-0B1D108EE7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Fashion-MNIST Classification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CF7050-8493-91F6-3CC4-B3053B573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2" name="Text Placeholder 208">
            <a:extLst>
              <a:ext uri="{FF2B5EF4-FFF2-40B4-BE49-F238E27FC236}">
                <a16:creationId xmlns:a16="http://schemas.microsoft.com/office/drawing/2014/main" id="{0E70F338-C3D8-E4B8-72D1-54E23FB34BFB}"/>
              </a:ext>
            </a:extLst>
          </p:cNvPr>
          <p:cNvSpPr>
            <a:spLocks noGrp="1"/>
          </p:cNvSpPr>
          <p:nvPr/>
        </p:nvSpPr>
        <p:spPr>
          <a:xfrm>
            <a:off x="4370023" y="1495799"/>
            <a:ext cx="5418628" cy="55473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Data: Fashion-MNIST (60,000 training, 10,000 test).</a:t>
            </a:r>
          </a:p>
        </p:txBody>
      </p:sp>
      <p:sp>
        <p:nvSpPr>
          <p:cNvPr id="23" name="Text Placeholder 208">
            <a:extLst>
              <a:ext uri="{FF2B5EF4-FFF2-40B4-BE49-F238E27FC236}">
                <a16:creationId xmlns:a16="http://schemas.microsoft.com/office/drawing/2014/main" id="{DD308EB7-7B94-5E7E-134C-360A2CD37E93}"/>
              </a:ext>
            </a:extLst>
          </p:cNvPr>
          <p:cNvSpPr>
            <a:spLocks noGrp="1"/>
          </p:cNvSpPr>
          <p:nvPr/>
        </p:nvSpPr>
        <p:spPr>
          <a:xfrm>
            <a:off x="4370023" y="2468515"/>
            <a:ext cx="5418628" cy="55473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Preprocessing: Normalization, split into training, validation, and test sets.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B5FA987-8AB5-A1AF-7AA1-002CA5C47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87068" y="1582242"/>
            <a:ext cx="136323" cy="15784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481141A-948B-70D7-7D96-FFD4C732B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87067" y="2553191"/>
            <a:ext cx="136323" cy="15784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499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47096-F5D8-52EC-2BEC-43FC38BCB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DF0C7545-81C5-83D3-3E49-199C2CAB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4919354" cy="667498"/>
          </a:xfrm>
        </p:spPr>
        <p:txBody>
          <a:bodyPr/>
          <a:lstStyle/>
          <a:p>
            <a:r>
              <a:rPr lang="en-US" dirty="0"/>
              <a:t>Implementation / Process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0C084-632F-F7EA-AB8B-8550CDDBA6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Fashion-MNIST Classification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55137F-D730-01D8-780D-01EA33A3CE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3F7446D6-3486-C6AE-6845-CAFA5916B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Text Placeholder 208">
            <a:extLst>
              <a:ext uri="{FF2B5EF4-FFF2-40B4-BE49-F238E27FC236}">
                <a16:creationId xmlns:a16="http://schemas.microsoft.com/office/drawing/2014/main" id="{3B21A95E-4FD2-62D7-1706-2D3681F1B2BE}"/>
              </a:ext>
            </a:extLst>
          </p:cNvPr>
          <p:cNvSpPr>
            <a:spLocks noGrp="1"/>
          </p:cNvSpPr>
          <p:nvPr/>
        </p:nvSpPr>
        <p:spPr>
          <a:xfrm>
            <a:off x="4365453" y="1902707"/>
            <a:ext cx="5418628" cy="35586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Step 1: Load and preprocess data.</a:t>
            </a:r>
          </a:p>
        </p:txBody>
      </p:sp>
      <p:sp>
        <p:nvSpPr>
          <p:cNvPr id="31" name="Text Placeholder 208">
            <a:extLst>
              <a:ext uri="{FF2B5EF4-FFF2-40B4-BE49-F238E27FC236}">
                <a16:creationId xmlns:a16="http://schemas.microsoft.com/office/drawing/2014/main" id="{6997CD9A-6C07-287C-514B-F1E67BBFE6E5}"/>
              </a:ext>
            </a:extLst>
          </p:cNvPr>
          <p:cNvSpPr>
            <a:spLocks noGrp="1"/>
          </p:cNvSpPr>
          <p:nvPr/>
        </p:nvSpPr>
        <p:spPr>
          <a:xfrm>
            <a:off x="4365453" y="2414023"/>
            <a:ext cx="5418628" cy="35586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Step 2: Design ANN and CNN architectures.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AD531D2-FA57-3DCC-6151-CA7D1007D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82498" y="1989150"/>
            <a:ext cx="136323" cy="15784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6541A92-C7D5-1E25-0A30-2E9B1CF99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82497" y="2498698"/>
            <a:ext cx="136323" cy="15784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5" name="Text Placeholder 208">
            <a:extLst>
              <a:ext uri="{FF2B5EF4-FFF2-40B4-BE49-F238E27FC236}">
                <a16:creationId xmlns:a16="http://schemas.microsoft.com/office/drawing/2014/main" id="{24243A89-188B-F520-9C0C-73B4955C36FB}"/>
              </a:ext>
            </a:extLst>
          </p:cNvPr>
          <p:cNvSpPr>
            <a:spLocks noGrp="1"/>
          </p:cNvSpPr>
          <p:nvPr/>
        </p:nvSpPr>
        <p:spPr>
          <a:xfrm>
            <a:off x="4365453" y="3008246"/>
            <a:ext cx="5418628" cy="35586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Step 3: Compile models with Adam optimizer and categorical </a:t>
            </a:r>
            <a:r>
              <a:rPr lang="en-US" sz="1600" dirty="0" err="1"/>
              <a:t>crossentropy</a:t>
            </a:r>
            <a:r>
              <a:rPr lang="en-US" sz="1600" dirty="0"/>
              <a:t>.</a:t>
            </a:r>
          </a:p>
        </p:txBody>
      </p:sp>
      <p:sp>
        <p:nvSpPr>
          <p:cNvPr id="36" name="Text Placeholder 208">
            <a:extLst>
              <a:ext uri="{FF2B5EF4-FFF2-40B4-BE49-F238E27FC236}">
                <a16:creationId xmlns:a16="http://schemas.microsoft.com/office/drawing/2014/main" id="{C0EDCB87-A437-DC33-4DC1-72049B50E5AA}"/>
              </a:ext>
            </a:extLst>
          </p:cNvPr>
          <p:cNvSpPr>
            <a:spLocks noGrp="1"/>
          </p:cNvSpPr>
          <p:nvPr/>
        </p:nvSpPr>
        <p:spPr>
          <a:xfrm>
            <a:off x="4365453" y="3717575"/>
            <a:ext cx="5418628" cy="35586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Step 4: Train models with validation monitoring.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1F03385-3106-5D3A-DE00-CAAD786E7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82498" y="3094689"/>
            <a:ext cx="136323" cy="15784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F4CC3A8-222B-AC55-3D80-6466392BE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82497" y="3802250"/>
            <a:ext cx="136323" cy="15784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9" name="Text Placeholder 208">
            <a:extLst>
              <a:ext uri="{FF2B5EF4-FFF2-40B4-BE49-F238E27FC236}">
                <a16:creationId xmlns:a16="http://schemas.microsoft.com/office/drawing/2014/main" id="{E8DBC071-4A41-FDCB-74EF-1E8534683EC0}"/>
              </a:ext>
            </a:extLst>
          </p:cNvPr>
          <p:cNvSpPr>
            <a:spLocks noGrp="1"/>
          </p:cNvSpPr>
          <p:nvPr/>
        </p:nvSpPr>
        <p:spPr>
          <a:xfrm>
            <a:off x="4365453" y="4314801"/>
            <a:ext cx="5418628" cy="35586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Step 5: Evaluate on test set; generate confusion matrices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C285083-276E-024E-7F44-0AAFD999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82497" y="4399476"/>
            <a:ext cx="136323" cy="15784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243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362F7-5222-D4E5-2F5E-8921FCEA1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8E3DBE98-BBC5-6D66-526B-8ACF564C7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4919354" cy="667498"/>
          </a:xfrm>
        </p:spPr>
        <p:txBody>
          <a:bodyPr/>
          <a:lstStyle/>
          <a:p>
            <a:r>
              <a:rPr lang="en-US" dirty="0"/>
              <a:t>Results / Findings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7D4B06-0A24-A08E-4EE2-001A368D21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Fashion-MNIST Classification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D47592-9A0D-3C77-F9E6-623EA5A514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DD4EC09-7B06-1E27-5CAE-3FA3989F3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944" y="1372532"/>
            <a:ext cx="1906143" cy="192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BAD7AA06-A8E2-472E-4D36-EF10ED6BF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296" y="1362591"/>
            <a:ext cx="1911096" cy="193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C8356FFE-B83E-40B6-DE12-B8673486B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944" y="3429000"/>
            <a:ext cx="1911096" cy="197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801C2CD2-E8F7-100E-D289-B7C90E699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296" y="3429000"/>
            <a:ext cx="1911096" cy="197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9">
            <a:extLst>
              <a:ext uri="{FF2B5EF4-FFF2-40B4-BE49-F238E27FC236}">
                <a16:creationId xmlns:a16="http://schemas.microsoft.com/office/drawing/2014/main" id="{739FC2E4-84B5-C13F-6172-A3A65A0A9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0948" y="312391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E5F512D8-7C9F-7837-F5AA-EBC8F4F5BA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7071477"/>
              </p:ext>
            </p:extLst>
          </p:nvPr>
        </p:nvGraphicFramePr>
        <p:xfrm>
          <a:off x="8472023" y="1971670"/>
          <a:ext cx="3136159" cy="2893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643355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7B48F-83C6-0410-447E-7A02610D7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755D7F1E-A713-08C9-A559-46F610ED0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4919354" cy="667498"/>
          </a:xfrm>
        </p:spPr>
        <p:txBody>
          <a:bodyPr/>
          <a:lstStyle/>
          <a:p>
            <a:r>
              <a:rPr lang="en-US" dirty="0"/>
              <a:t>Discussion / Interpretation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09F485-EB9D-C118-177E-3F214836A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Fashion-MNIST Classification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58497-7895-1CFB-F99F-BEF83B3629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2" name="Text Placeholder 208">
            <a:extLst>
              <a:ext uri="{FF2B5EF4-FFF2-40B4-BE49-F238E27FC236}">
                <a16:creationId xmlns:a16="http://schemas.microsoft.com/office/drawing/2014/main" id="{57FB7268-A697-66DB-5B8D-37614F872A08}"/>
              </a:ext>
            </a:extLst>
          </p:cNvPr>
          <p:cNvSpPr>
            <a:spLocks noGrp="1"/>
          </p:cNvSpPr>
          <p:nvPr/>
        </p:nvSpPr>
        <p:spPr>
          <a:xfrm>
            <a:off x="4415745" y="1715255"/>
            <a:ext cx="5418628" cy="55473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CNN’s convolutional filters capture general patterns, improving test accuracy.</a:t>
            </a:r>
          </a:p>
        </p:txBody>
      </p:sp>
      <p:sp>
        <p:nvSpPr>
          <p:cNvPr id="23" name="Text Placeholder 208">
            <a:extLst>
              <a:ext uri="{FF2B5EF4-FFF2-40B4-BE49-F238E27FC236}">
                <a16:creationId xmlns:a16="http://schemas.microsoft.com/office/drawing/2014/main" id="{2C8CE020-FDD6-2BE1-9A71-AA9F677E6E2D}"/>
              </a:ext>
            </a:extLst>
          </p:cNvPr>
          <p:cNvSpPr>
            <a:spLocks noGrp="1"/>
          </p:cNvSpPr>
          <p:nvPr/>
        </p:nvSpPr>
        <p:spPr>
          <a:xfrm>
            <a:off x="4415745" y="2418011"/>
            <a:ext cx="5418628" cy="55473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ANN shows stable learning, smaller train-validation gap, slightly weaker generalization.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7FA4239-FC51-48E0-B5D1-1A28A5229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32790" y="1801698"/>
            <a:ext cx="136323" cy="15784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E8422AB-460B-DE78-750E-21776E078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32789" y="2502687"/>
            <a:ext cx="136323" cy="15784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6" name="Text Placeholder 208">
            <a:extLst>
              <a:ext uri="{FF2B5EF4-FFF2-40B4-BE49-F238E27FC236}">
                <a16:creationId xmlns:a16="http://schemas.microsoft.com/office/drawing/2014/main" id="{C011E30A-C25B-B8AA-810E-946BACF9906D}"/>
              </a:ext>
            </a:extLst>
          </p:cNvPr>
          <p:cNvSpPr>
            <a:spLocks noGrp="1"/>
          </p:cNvSpPr>
          <p:nvPr/>
        </p:nvSpPr>
        <p:spPr>
          <a:xfrm>
            <a:off x="4415745" y="3126570"/>
            <a:ext cx="5418628" cy="7093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Upper-body classes are confused due to overlapping visual features; Shoes, Bags easily distinguished.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8D1FC4B-19A9-658A-A79E-0597E7467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32789" y="3211246"/>
            <a:ext cx="136323" cy="15784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8" name="Text Placeholder 208">
            <a:extLst>
              <a:ext uri="{FF2B5EF4-FFF2-40B4-BE49-F238E27FC236}">
                <a16:creationId xmlns:a16="http://schemas.microsoft.com/office/drawing/2014/main" id="{0735E454-AAE8-DF87-CA3C-979042A8D406}"/>
              </a:ext>
            </a:extLst>
          </p:cNvPr>
          <p:cNvSpPr>
            <a:spLocks noGrp="1"/>
          </p:cNvSpPr>
          <p:nvPr/>
        </p:nvSpPr>
        <p:spPr>
          <a:xfrm>
            <a:off x="4415745" y="3989736"/>
            <a:ext cx="5418628" cy="55473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Accuracy/loss curves support that CNN generalizes well without severe overfitting.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456C614-2D83-67B4-0FA6-2295E9EE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32789" y="4074412"/>
            <a:ext cx="136323" cy="15784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499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574DF-AF6C-0F43-33ED-339DF624A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DDA2B7E2-6D77-6449-754E-AF7128BD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4919354" cy="667498"/>
          </a:xfrm>
        </p:spPr>
        <p:txBody>
          <a:bodyPr/>
          <a:lstStyle/>
          <a:p>
            <a:r>
              <a:rPr lang="en-US" dirty="0"/>
              <a:t>Conclusion / Summary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5DC20D-A253-A909-7FA6-488D97C266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Fashion-MNIST Classification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7C9816-6978-854B-D724-A68BC2E775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8" name="Text Placeholder 208">
            <a:extLst>
              <a:ext uri="{FF2B5EF4-FFF2-40B4-BE49-F238E27FC236}">
                <a16:creationId xmlns:a16="http://schemas.microsoft.com/office/drawing/2014/main" id="{4CD1E7A6-D6F2-3815-0DA2-DAB573247B33}"/>
              </a:ext>
            </a:extLst>
          </p:cNvPr>
          <p:cNvSpPr>
            <a:spLocks noGrp="1"/>
          </p:cNvSpPr>
          <p:nvPr/>
        </p:nvSpPr>
        <p:spPr>
          <a:xfrm>
            <a:off x="4415745" y="1715255"/>
            <a:ext cx="5418628" cy="55473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CNN is preferred for deployment due to higher test accuracy and generalization.</a:t>
            </a:r>
          </a:p>
        </p:txBody>
      </p:sp>
      <p:sp>
        <p:nvSpPr>
          <p:cNvPr id="39" name="Text Placeholder 208">
            <a:extLst>
              <a:ext uri="{FF2B5EF4-FFF2-40B4-BE49-F238E27FC236}">
                <a16:creationId xmlns:a16="http://schemas.microsoft.com/office/drawing/2014/main" id="{CD9F92FE-ED55-E096-499C-58B203FD4E82}"/>
              </a:ext>
            </a:extLst>
          </p:cNvPr>
          <p:cNvSpPr>
            <a:spLocks noGrp="1"/>
          </p:cNvSpPr>
          <p:nvPr/>
        </p:nvSpPr>
        <p:spPr>
          <a:xfrm>
            <a:off x="4415745" y="2418011"/>
            <a:ext cx="5418628" cy="55473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ANN performs well but struggles with fine-grained class separation.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934A364-6254-1576-D86C-7B191C2BC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32790" y="1801698"/>
            <a:ext cx="136323" cy="15784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D7371A7-6C68-B14F-A953-6A9846BDB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32789" y="2502687"/>
            <a:ext cx="136323" cy="15784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47" name="Text Placeholder 208">
            <a:extLst>
              <a:ext uri="{FF2B5EF4-FFF2-40B4-BE49-F238E27FC236}">
                <a16:creationId xmlns:a16="http://schemas.microsoft.com/office/drawing/2014/main" id="{E64A6DB8-23F0-7DA5-3A34-5445068B11C0}"/>
              </a:ext>
            </a:extLst>
          </p:cNvPr>
          <p:cNvSpPr>
            <a:spLocks noGrp="1"/>
          </p:cNvSpPr>
          <p:nvPr/>
        </p:nvSpPr>
        <p:spPr>
          <a:xfrm>
            <a:off x="4415745" y="3126570"/>
            <a:ext cx="5418628" cy="55473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Systematic confusion highlights opportunities for targeted improvements.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2FEF1B7-9136-F4FC-20F4-B60BE8825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32789" y="3211246"/>
            <a:ext cx="136323" cy="15784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49" name="Text Placeholder 208">
            <a:extLst>
              <a:ext uri="{FF2B5EF4-FFF2-40B4-BE49-F238E27FC236}">
                <a16:creationId xmlns:a16="http://schemas.microsoft.com/office/drawing/2014/main" id="{65437D41-09CA-5B76-D4BD-1E1D6596CEBD}"/>
              </a:ext>
            </a:extLst>
          </p:cNvPr>
          <p:cNvSpPr>
            <a:spLocks noGrp="1"/>
          </p:cNvSpPr>
          <p:nvPr/>
        </p:nvSpPr>
        <p:spPr>
          <a:xfrm>
            <a:off x="4415745" y="3835472"/>
            <a:ext cx="5418628" cy="55473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Project demonstrates practical implementation of ANN and CNN on Fashion-MNIST dataset.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C503B3D-E78D-1F41-9CCB-4A357868A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32789" y="3920148"/>
            <a:ext cx="136323" cy="15784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682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3089DF1-5746-46EC-AE4D-E0FEEFA364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8D07AFA-56ED-494E-AC96-7D874BD7F8D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C3B034D-ACEF-4C52-A048-622E130B9A2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TM56488565</Template>
  <TotalTime>91</TotalTime>
  <Words>402</Words>
  <Application>Microsoft Office PowerPoint</Application>
  <PresentationFormat>Widescreen</PresentationFormat>
  <Paragraphs>78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Century Gothic Bold</vt:lpstr>
      <vt:lpstr>Courier New</vt:lpstr>
      <vt:lpstr>Daytona Pro Light</vt:lpstr>
      <vt:lpstr>Office Theme</vt:lpstr>
      <vt:lpstr>Fashion-MNIST Classification</vt:lpstr>
      <vt:lpstr>Introduction</vt:lpstr>
      <vt:lpstr>Objectives / Goals</vt:lpstr>
      <vt:lpstr>Methodology</vt:lpstr>
      <vt:lpstr>Data / Materials / Inputs</vt:lpstr>
      <vt:lpstr>Implementation / Process </vt:lpstr>
      <vt:lpstr>Results / Findings</vt:lpstr>
      <vt:lpstr>Discussion / Interpretation </vt:lpstr>
      <vt:lpstr>Conclusion / Summary</vt:lpstr>
      <vt:lpstr>Future Work / Acknowledgments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Dharamveersingh Chahal</cp:lastModifiedBy>
  <cp:revision>5</cp:revision>
  <dcterms:created xsi:type="dcterms:W3CDTF">2021-05-30T19:37:17Z</dcterms:created>
  <dcterms:modified xsi:type="dcterms:W3CDTF">2025-11-05T05:30:41Z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